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58" r:id="rId5"/>
    <p:sldId id="259" r:id="rId6"/>
    <p:sldId id="283" r:id="rId7"/>
    <p:sldId id="266" r:id="rId8"/>
    <p:sldId id="263" r:id="rId9"/>
    <p:sldId id="265" r:id="rId10"/>
    <p:sldId id="286" r:id="rId11"/>
    <p:sldId id="264" r:id="rId12"/>
    <p:sldId id="278" r:id="rId13"/>
    <p:sldId id="261" r:id="rId14"/>
    <p:sldId id="260" r:id="rId15"/>
    <p:sldId id="277" r:id="rId16"/>
    <p:sldId id="282" r:id="rId17"/>
    <p:sldId id="279" r:id="rId18"/>
    <p:sldId id="281" r:id="rId19"/>
    <p:sldId id="28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785926"/>
            <a:ext cx="6019800" cy="2209800"/>
          </a:xfrm>
        </p:spPr>
        <p:txBody>
          <a:bodyPr/>
          <a:lstStyle/>
          <a:p>
            <a:pPr algn="ctr"/>
            <a:r>
              <a:rPr lang="ru-RU" sz="4400" dirty="0" smtClean="0"/>
              <a:t>Правоохранительные органы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9482" r="50000" b="67683"/>
          <a:stretch>
            <a:fillRect/>
          </a:stretch>
        </p:blipFill>
        <p:spPr bwMode="auto">
          <a:xfrm>
            <a:off x="428596" y="3786190"/>
            <a:ext cx="36147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42844" y="3714728"/>
          <a:ext cx="8786874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203"/>
                <a:gridCol w="5842671"/>
              </a:tblGrid>
              <a:tr h="31432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Прокуратура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Осуществление надзора за исполнением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законов на территории государства, возбуждение  уголовного преследования, участие в рассмотрении дел судами и опротестование их решений, противоречащих закону, расследование преступлений, координация деятельности правоохранительных органов по борьбе с преступностью.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im1-tub-ru.yandex.net/i?id=794576d05e1febf56ab5d74349160a56-12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86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5512450_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477" cy="682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он О полици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86182" y="785794"/>
            <a:ext cx="2028230" cy="2880000"/>
          </a:xfrm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14282" y="4071942"/>
          <a:ext cx="8729666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6372212"/>
              </a:tblGrid>
              <a:tr h="21431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Полиция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Обеспечение личной безопасности граждан, предупреждение и пресечение правонарушений, расследование преступлений, розыск скрывающихся, охрана общественного порядка.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0"/>
            <a:ext cx="2286016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Полиция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785794"/>
            <a:ext cx="4214842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Полиция общественной безопасности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928670"/>
            <a:ext cx="4000528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Криминальная полиция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793fb4fdeb7e156dc55d9477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373"/>
            <a:ext cx="9144000" cy="689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он об адвокатской деятельност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428992" y="571480"/>
            <a:ext cx="2000000" cy="2880000"/>
          </a:xfrm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14282" y="3571876"/>
          <a:ext cx="878687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203"/>
                <a:gridCol w="5842671"/>
              </a:tblGrid>
              <a:tr h="30003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Адвокатура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Оказание юридической помощи гражданам: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консультации и справки по правовым вопросам, составление заявлений, жалоб, ходатайств и других документов правового характера, представление интересов доверителя в суде.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он О нотариат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57166"/>
            <a:ext cx="1828571" cy="2880000"/>
          </a:xfrm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14282" y="4071942"/>
          <a:ext cx="8786874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203"/>
                <a:gridCol w="5842671"/>
              </a:tblGrid>
              <a:tr h="21431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Нотариат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Удостоверение сделок, оформление наследственных прав, подтверждение верности копий документов или подлинности подписи на документах.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Заверение копий документов</a:t>
            </a:r>
            <a:endParaRPr lang="ru-RU" dirty="0"/>
          </a:p>
        </p:txBody>
      </p:sp>
      <p:pic>
        <p:nvPicPr>
          <p:cNvPr id="4" name="Содержимое 3" descr="DELO-notarius-11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7009011" cy="46434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Подтверждение подлинности</a:t>
            </a:r>
            <a:endParaRPr lang="ru-RU" dirty="0"/>
          </a:p>
        </p:txBody>
      </p:sp>
      <p:pic>
        <p:nvPicPr>
          <p:cNvPr id="4" name="Содержимое 3" descr="p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437762" cy="4859424"/>
          </a:xfrm>
          <a:prstGeom prst="rect">
            <a:avLst/>
          </a:prstGeom>
        </p:spPr>
      </p:pic>
      <p:pic>
        <p:nvPicPr>
          <p:cNvPr id="5" name="Рисунок 4" descr="e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714776" cy="48663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aveshat-vozlog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724175" cy="5143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завещания</a:t>
            </a:r>
            <a:endParaRPr lang="ru-RU" dirty="0"/>
          </a:p>
        </p:txBody>
      </p:sp>
      <p:pic>
        <p:nvPicPr>
          <p:cNvPr id="4" name="Содержимое 3" descr="pre-bredber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4500562" cy="49292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796924"/>
            <a:ext cx="79914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Правоохранительные органы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—</a:t>
            </a:r>
            <a:r>
              <a:rPr lang="ru-RU" sz="3600" dirty="0">
                <a:latin typeface="+mn-lt"/>
                <a:cs typeface="+mn-cs"/>
              </a:rPr>
              <a:t> это органы, осуществляющие правоохранительную </a:t>
            </a:r>
            <a:r>
              <a:rPr lang="ru-RU" sz="3600" dirty="0" smtClean="0">
                <a:latin typeface="+mn-lt"/>
                <a:cs typeface="+mn-cs"/>
              </a:rPr>
              <a:t>деятельность (</a:t>
            </a:r>
            <a:r>
              <a:rPr lang="ru-RU" sz="3600" dirty="0" err="1" smtClean="0">
                <a:latin typeface="+mn-lt"/>
                <a:cs typeface="+mn-cs"/>
              </a:rPr>
              <a:t>деятельность</a:t>
            </a:r>
            <a:r>
              <a:rPr lang="ru-RU" sz="3600" dirty="0" smtClean="0">
                <a:latin typeface="+mn-lt"/>
                <a:cs typeface="+mn-cs"/>
              </a:rPr>
              <a:t> </a:t>
            </a:r>
            <a:r>
              <a:rPr lang="ru-RU" sz="3600" dirty="0" smtClean="0"/>
              <a:t>с целью охраны и защиты права путем применения юридических мер воздействия</a:t>
            </a:r>
            <a:r>
              <a:rPr lang="ru-RU" sz="3600" dirty="0" smtClean="0">
                <a:latin typeface="+mn-lt"/>
                <a:cs typeface="+mn-cs"/>
              </a:rPr>
              <a:t>), </a:t>
            </a:r>
            <a:r>
              <a:rPr lang="ru-RU" sz="3600" dirty="0">
                <a:latin typeface="+mn-lt"/>
                <a:cs typeface="+mn-cs"/>
              </a:rPr>
              <a:t>обладающие соответствующей компетенцией и необходимыми для этого материальными ресурсами.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71678"/>
          <a:ext cx="878687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203"/>
                <a:gridCol w="5842671"/>
              </a:tblGrid>
              <a:tr h="15087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Органы ФСБ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Контрразведывательная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деятельность, борьба с преступностью и террористической деятельностью, разведывательная деятельность, пограничная деятельность, обеспечение информационной безопасности.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548680"/>
            <a:ext cx="8208912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ФСБ (Федеральная служба безопасности)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14414" y="5000636"/>
            <a:ext cx="7345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Борьба с терроризмом, шпионажем и другими преступлениями против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92150"/>
            <a:ext cx="8713788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Основные функции правоохранительных органов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 dirty="0" smtClean="0">
                <a:cs typeface="Times New Roman" pitchFamily="18" charset="0"/>
              </a:rPr>
              <a:t> охрана </a:t>
            </a:r>
            <a:r>
              <a:rPr lang="ru-RU" sz="3200" dirty="0">
                <a:cs typeface="Times New Roman" pitchFamily="18" charset="0"/>
              </a:rPr>
              <a:t>государственного и общественного строя;</a:t>
            </a:r>
            <a:endParaRPr lang="ru-RU" sz="3600" dirty="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 dirty="0" smtClean="0">
                <a:cs typeface="Times New Roman" pitchFamily="18" charset="0"/>
              </a:rPr>
              <a:t> укрепление </a:t>
            </a:r>
            <a:r>
              <a:rPr lang="ru-RU" sz="3200" dirty="0">
                <a:cs typeface="Times New Roman" pitchFamily="18" charset="0"/>
              </a:rPr>
              <a:t>законности и правопорядка; </a:t>
            </a:r>
            <a:endParaRPr lang="ru-RU" sz="3600" dirty="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 dirty="0" smtClean="0">
                <a:cs typeface="Times New Roman" pitchFamily="18" charset="0"/>
              </a:rPr>
              <a:t> защита </a:t>
            </a:r>
            <a:r>
              <a:rPr lang="ru-RU" sz="3200" dirty="0">
                <a:cs typeface="Times New Roman" pitchFamily="18" charset="0"/>
              </a:rPr>
              <a:t>прав и свобод человека и гражданина;</a:t>
            </a:r>
            <a:endParaRPr lang="ru-RU" sz="3600" dirty="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 dirty="0" smtClean="0">
                <a:cs typeface="Times New Roman" pitchFamily="18" charset="0"/>
              </a:rPr>
              <a:t> охрана </a:t>
            </a:r>
            <a:r>
              <a:rPr lang="ru-RU" sz="3200" dirty="0">
                <a:cs typeface="Times New Roman" pitchFamily="18" charset="0"/>
              </a:rPr>
              <a:t>законных прав и интересов организаций, предприятий и учреждений;</a:t>
            </a:r>
            <a:endParaRPr lang="ru-RU" sz="3600" dirty="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 dirty="0" smtClean="0">
                <a:cs typeface="Times New Roman" pitchFamily="18" charset="0"/>
              </a:rPr>
              <a:t> борьба </a:t>
            </a:r>
            <a:r>
              <a:rPr lang="ru-RU" sz="3200" dirty="0">
                <a:cs typeface="Times New Roman" pitchFamily="18" charset="0"/>
              </a:rPr>
              <a:t>с преступностью.</a:t>
            </a:r>
            <a:endParaRPr lang="ru-RU" sz="3600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миг\Untitled-Scanned-04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0"/>
            <a:ext cx="8991600" cy="670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1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42708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549275"/>
            <a:ext cx="75612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Классификация правоохранительных органов соответствует видам правоохранительной деятельности.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08" y="1933675"/>
          <a:ext cx="8784976" cy="494233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181445"/>
                <a:gridCol w="56035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Классификация</a:t>
                      </a:r>
                      <a:b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правоохранительных органов РФ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Виды правоохранительной деятельности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Конституционный Суд РФ;</a:t>
                      </a:r>
                      <a:endParaRPr lang="ru-RU" sz="2000" dirty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Конституционные суды республик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конституционный контроль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Суды общей юрисдикции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правосудие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Министерство юстиции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организационное обеспечение деятельности судов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Прокуратура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прокурорский надзор;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выявление и расследование преступлений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Органы внутренних дел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выявление и расследование преступлений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Адвокатура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оказание юридической помощи и защита по уголовным делам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Министерство внутренних дел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effectLst/>
                        </a:rPr>
                        <a:t>непосредственное обеспечение правопорядка в стране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5D5F72F936AC8D4BB6B74FD839D940_%CA%EE%EC%EC%E5%F0%F1_2006.08_html_m4003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42984"/>
            <a:ext cx="3977891" cy="288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71470"/>
          </a:xfrm>
        </p:spPr>
        <p:txBody>
          <a:bodyPr/>
          <a:lstStyle/>
          <a:p>
            <a:pPr algn="ctr"/>
            <a:r>
              <a:rPr lang="ru-RU" dirty="0" smtClean="0"/>
              <a:t>Суд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4429132"/>
          <a:ext cx="8229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67580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Суд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Осуществляет правосудие, применяет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меры государственного принуждения к лицам, нарушающим правопорядок.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4601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udsistemash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" y="0"/>
            <a:ext cx="9072563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8. Право</Template>
  <TotalTime>223</TotalTime>
  <Words>323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Пиксел</vt:lpstr>
      <vt:lpstr>Правоохранительные органы</vt:lpstr>
      <vt:lpstr>Слайд 2</vt:lpstr>
      <vt:lpstr>Слайд 3</vt:lpstr>
      <vt:lpstr>Слайд 4</vt:lpstr>
      <vt:lpstr>Слайд 5</vt:lpstr>
      <vt:lpstr>Слайд 6</vt:lpstr>
      <vt:lpstr>Суд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Заверение копий документов</vt:lpstr>
      <vt:lpstr>Подтверждение подлинности</vt:lpstr>
      <vt:lpstr>Составление завещания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Правоохранительные органы</dc:title>
  <dc:creator>Алик</dc:creator>
  <cp:lastModifiedBy>Светлана</cp:lastModifiedBy>
  <cp:revision>29</cp:revision>
  <dcterms:created xsi:type="dcterms:W3CDTF">2012-12-22T07:46:40Z</dcterms:created>
  <dcterms:modified xsi:type="dcterms:W3CDTF">2015-12-10T14:46:03Z</dcterms:modified>
</cp:coreProperties>
</file>